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5" r:id="rId6"/>
    <p:sldId id="264" r:id="rId7"/>
    <p:sldId id="263" r:id="rId8"/>
    <p:sldId id="266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CCFF"/>
    <a:srgbClr val="FFFF66"/>
    <a:srgbClr val="FF99FF"/>
    <a:srgbClr val="33CCFF"/>
    <a:srgbClr val="FFCC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B61-2FD3-4E17-A9F6-A2E4C1322775}" type="datetimeFigureOut">
              <a:rPr lang="pt-PT" smtClean="0"/>
              <a:pPr/>
              <a:t>24/10/2014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4B24-5C73-4F7D-BE03-7AAA5172BA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B61-2FD3-4E17-A9F6-A2E4C1322775}" type="datetimeFigureOut">
              <a:rPr lang="pt-PT" smtClean="0"/>
              <a:pPr/>
              <a:t>24/10/2014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4B24-5C73-4F7D-BE03-7AAA5172BA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B61-2FD3-4E17-A9F6-A2E4C1322775}" type="datetimeFigureOut">
              <a:rPr lang="pt-PT" smtClean="0"/>
              <a:pPr/>
              <a:t>24/10/2014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4B24-5C73-4F7D-BE03-7AAA5172BA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B61-2FD3-4E17-A9F6-A2E4C1322775}" type="datetimeFigureOut">
              <a:rPr lang="pt-PT" smtClean="0"/>
              <a:pPr/>
              <a:t>24/10/2014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4B24-5C73-4F7D-BE03-7AAA5172BA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B61-2FD3-4E17-A9F6-A2E4C1322775}" type="datetimeFigureOut">
              <a:rPr lang="pt-PT" smtClean="0"/>
              <a:pPr/>
              <a:t>24/10/2014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4B24-5C73-4F7D-BE03-7AAA5172BA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B61-2FD3-4E17-A9F6-A2E4C1322775}" type="datetimeFigureOut">
              <a:rPr lang="pt-PT" smtClean="0"/>
              <a:pPr/>
              <a:t>24/10/2014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4B24-5C73-4F7D-BE03-7AAA5172BA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B61-2FD3-4E17-A9F6-A2E4C1322775}" type="datetimeFigureOut">
              <a:rPr lang="pt-PT" smtClean="0"/>
              <a:pPr/>
              <a:t>24/10/2014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4B24-5C73-4F7D-BE03-7AAA5172BA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B61-2FD3-4E17-A9F6-A2E4C1322775}" type="datetimeFigureOut">
              <a:rPr lang="pt-PT" smtClean="0"/>
              <a:pPr/>
              <a:t>24/10/2014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4B24-5C73-4F7D-BE03-7AAA5172BA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B61-2FD3-4E17-A9F6-A2E4C1322775}" type="datetimeFigureOut">
              <a:rPr lang="pt-PT" smtClean="0"/>
              <a:pPr/>
              <a:t>24/10/2014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4B24-5C73-4F7D-BE03-7AAA5172BA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B61-2FD3-4E17-A9F6-A2E4C1322775}" type="datetimeFigureOut">
              <a:rPr lang="pt-PT" smtClean="0"/>
              <a:pPr/>
              <a:t>24/10/2014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4B24-5C73-4F7D-BE03-7AAA5172BA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2B61-2FD3-4E17-A9F6-A2E4C1322775}" type="datetimeFigureOut">
              <a:rPr lang="pt-PT" smtClean="0"/>
              <a:pPr/>
              <a:t>24/10/2014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4B24-5C73-4F7D-BE03-7AAA5172BA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72B61-2FD3-4E17-A9F6-A2E4C1322775}" type="datetimeFigureOut">
              <a:rPr lang="pt-PT" smtClean="0"/>
              <a:pPr/>
              <a:t>24/10/2014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84B24-5C73-4F7D-BE03-7AAA5172BA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Dilúvio+04.jpg (1024×684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63944" y="0"/>
            <a:ext cx="10307944" cy="6885384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7136" y="-129257"/>
            <a:ext cx="7776864" cy="1470025"/>
          </a:xfrm>
        </p:spPr>
        <p:txBody>
          <a:bodyPr>
            <a:normAutofit fontScale="90000"/>
          </a:bodyPr>
          <a:lstStyle/>
          <a:p>
            <a:pPr algn="r"/>
            <a:r>
              <a:rPr lang="pt-PT" sz="6000" dirty="0" smtClean="0">
                <a:solidFill>
                  <a:srgbClr val="002060"/>
                </a:solidFill>
                <a:latin typeface="Cooper Black" pitchFamily="18" charset="0"/>
              </a:rPr>
              <a:t>NOÉ </a:t>
            </a:r>
            <a:r>
              <a:rPr lang="pt-PT" sz="6000" dirty="0" smtClean="0">
                <a:solidFill>
                  <a:srgbClr val="002060"/>
                </a:solidFill>
                <a:latin typeface="Cooper Black" pitchFamily="18" charset="0"/>
              </a:rPr>
              <a:t>E </a:t>
            </a:r>
            <a:r>
              <a:rPr lang="pt-PT" sz="6000" dirty="0" smtClean="0">
                <a:solidFill>
                  <a:srgbClr val="002060"/>
                </a:solidFill>
                <a:latin typeface="Cooper Black" pitchFamily="18" charset="0"/>
              </a:rPr>
              <a:t>O DILÚVIO</a:t>
            </a:r>
            <a:br>
              <a:rPr lang="pt-PT" sz="6000" dirty="0" smtClean="0">
                <a:solidFill>
                  <a:srgbClr val="002060"/>
                </a:solidFill>
                <a:latin typeface="Cooper Black" pitchFamily="18" charset="0"/>
              </a:rPr>
            </a:br>
            <a:endParaRPr lang="pt-PT" sz="3100" dirty="0">
              <a:solidFill>
                <a:srgbClr val="00206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Noé e o dilúvio</a:t>
            </a:r>
            <a:br>
              <a:rPr lang="pt-PT" dirty="0" smtClean="0"/>
            </a:br>
            <a:r>
              <a:rPr lang="pt-PT" dirty="0" smtClean="0"/>
              <a:t> </a:t>
            </a:r>
            <a:r>
              <a:rPr lang="pt-PT" sz="2200" dirty="0" smtClean="0">
                <a:latin typeface="+mn-lt"/>
              </a:rPr>
              <a:t>Gênesis - Capítulos 6 a 8</a:t>
            </a:r>
            <a:r>
              <a:rPr lang="pt-PT" sz="2200" dirty="0" smtClean="0">
                <a:solidFill>
                  <a:srgbClr val="002060"/>
                </a:solidFill>
                <a:latin typeface="+mn-lt"/>
              </a:rPr>
              <a:t> </a:t>
            </a:r>
            <a:endParaRPr lang="pt-PT" sz="2200" dirty="0">
              <a:latin typeface="+mn-lt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071389"/>
            <a:ext cx="8291264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PT" dirty="0" smtClean="0"/>
              <a:t>Leitura </a:t>
            </a:r>
            <a:r>
              <a:rPr lang="pt-PT" dirty="0" err="1" smtClean="0"/>
              <a:t>Gn</a:t>
            </a:r>
            <a:r>
              <a:rPr lang="pt-PT" dirty="0" smtClean="0"/>
              <a:t> 6.9-22</a:t>
            </a:r>
            <a:r>
              <a:rPr lang="pt-PT" dirty="0" smtClean="0"/>
              <a:t>, 7.1, 4, 9-10 e </a:t>
            </a:r>
            <a:r>
              <a:rPr lang="pt-PT" dirty="0" smtClean="0"/>
              <a:t>12-13</a:t>
            </a:r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Porque </a:t>
            </a:r>
            <a:r>
              <a:rPr lang="pt-PT" dirty="0" smtClean="0"/>
              <a:t>Deus decidiu tirar toda a vida na terra? (</a:t>
            </a:r>
            <a:r>
              <a:rPr lang="pt-PT" dirty="0" err="1" smtClean="0"/>
              <a:t>Gn</a:t>
            </a:r>
            <a:r>
              <a:rPr lang="pt-PT" dirty="0" smtClean="0"/>
              <a:t> 6.5, 11-12)</a:t>
            </a:r>
          </a:p>
          <a:p>
            <a:r>
              <a:rPr lang="pt-PT" dirty="0" smtClean="0"/>
              <a:t>Qual </a:t>
            </a:r>
            <a:r>
              <a:rPr lang="pt-PT" dirty="0" smtClean="0"/>
              <a:t>seria o método de destruição? (</a:t>
            </a:r>
            <a:r>
              <a:rPr lang="pt-PT" dirty="0" err="1" smtClean="0"/>
              <a:t>Gn</a:t>
            </a:r>
            <a:r>
              <a:rPr lang="pt-PT" dirty="0" smtClean="0"/>
              <a:t> 6.17)</a:t>
            </a:r>
          </a:p>
          <a:p>
            <a:r>
              <a:rPr lang="pt-PT" dirty="0" smtClean="0"/>
              <a:t>O </a:t>
            </a:r>
            <a:r>
              <a:rPr lang="pt-PT" dirty="0" smtClean="0"/>
              <a:t>que a Bíblia fala sobre Noé? (</a:t>
            </a:r>
            <a:r>
              <a:rPr lang="pt-PT" dirty="0" err="1" smtClean="0"/>
              <a:t>Gn</a:t>
            </a:r>
            <a:r>
              <a:rPr lang="pt-PT" dirty="0" smtClean="0"/>
              <a:t> 6.9)</a:t>
            </a:r>
          </a:p>
          <a:p>
            <a:r>
              <a:rPr lang="pt-PT" dirty="0" smtClean="0"/>
              <a:t>Qual </a:t>
            </a:r>
            <a:r>
              <a:rPr lang="pt-PT" dirty="0" smtClean="0"/>
              <a:t>seria o tempo que choveria sem cessar? (</a:t>
            </a:r>
            <a:r>
              <a:rPr lang="pt-PT" dirty="0" err="1" smtClean="0"/>
              <a:t>Gn</a:t>
            </a:r>
            <a:r>
              <a:rPr lang="pt-PT" dirty="0" smtClean="0"/>
              <a:t> 7.4)</a:t>
            </a:r>
          </a:p>
          <a:p>
            <a:r>
              <a:rPr lang="pt-PT" dirty="0" smtClean="0"/>
              <a:t>Quantas </a:t>
            </a:r>
            <a:r>
              <a:rPr lang="pt-PT" dirty="0" smtClean="0"/>
              <a:t>pessoas entraram na Arca? (</a:t>
            </a:r>
            <a:r>
              <a:rPr lang="pt-PT" dirty="0" err="1" smtClean="0"/>
              <a:t>Gn</a:t>
            </a:r>
            <a:r>
              <a:rPr lang="pt-PT" dirty="0" smtClean="0"/>
              <a:t> 7.13)</a:t>
            </a:r>
          </a:p>
          <a:p>
            <a:r>
              <a:rPr lang="pt-PT" dirty="0" smtClean="0"/>
              <a:t> </a:t>
            </a:r>
            <a:r>
              <a:rPr lang="pt-PT" dirty="0" smtClean="0"/>
              <a:t>Além de construir a arca, o que mais Noé deveria fazer? (</a:t>
            </a:r>
            <a:r>
              <a:rPr lang="pt-PT" dirty="0" err="1" smtClean="0"/>
              <a:t>Gn</a:t>
            </a:r>
            <a:r>
              <a:rPr lang="pt-PT" dirty="0" smtClean="0"/>
              <a:t> 6.19-21)</a:t>
            </a:r>
          </a:p>
          <a:p>
            <a:r>
              <a:rPr lang="pt-PT" dirty="0" smtClean="0"/>
              <a:t>Quantos </a:t>
            </a:r>
            <a:r>
              <a:rPr lang="pt-PT" dirty="0" smtClean="0"/>
              <a:t>dias Noé ficou na arca antes que chovesse? (</a:t>
            </a:r>
            <a:r>
              <a:rPr lang="pt-PT" dirty="0" err="1" smtClean="0"/>
              <a:t>Gn</a:t>
            </a:r>
            <a:r>
              <a:rPr lang="pt-PT" dirty="0" smtClean="0"/>
              <a:t> 7.10)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207293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pt-PT" dirty="0" smtClean="0"/>
              <a:t>   Apesar </a:t>
            </a:r>
            <a:r>
              <a:rPr lang="pt-PT" dirty="0" smtClean="0"/>
              <a:t>de Deus amar o homem, odeia o pecado. A situação na terra era insuportável – somente um homem foi chamado de justo entre todos! A violência, a corrupção e a disseminação do pecado precisavam um freio, e Deus resolveu agir antes que o próprio Noé, o último homem justo (</a:t>
            </a:r>
            <a:r>
              <a:rPr lang="pt-PT" dirty="0" err="1" smtClean="0"/>
              <a:t>Gn</a:t>
            </a:r>
            <a:r>
              <a:rPr lang="pt-PT" dirty="0" smtClean="0"/>
              <a:t> 7.1), viesse a perecer.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2736304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pt-PT" dirty="0" smtClean="0"/>
              <a:t>   Vamos </a:t>
            </a:r>
            <a:r>
              <a:rPr lang="pt-PT" dirty="0" smtClean="0"/>
              <a:t>ler a descrição da arca: </a:t>
            </a:r>
            <a:r>
              <a:rPr lang="pt-PT" dirty="0" err="1" smtClean="0"/>
              <a:t>Gn</a:t>
            </a:r>
            <a:r>
              <a:rPr lang="pt-PT" dirty="0" smtClean="0"/>
              <a:t> 6.14-16. Noé recebeu uma tarefa pesada e difícil: construir uma arca de 133 metros de comprimento, 22 metros de largura e 13,5 metros de altura, com 3 compartimentos (andares</a:t>
            </a:r>
            <a:r>
              <a:rPr lang="pt-PT" dirty="0" smtClean="0"/>
              <a:t>).</a:t>
            </a:r>
          </a:p>
          <a:p>
            <a:pPr algn="just" fontAlgn="base">
              <a:buNone/>
            </a:pPr>
            <a:endParaRPr lang="pt-PT" dirty="0"/>
          </a:p>
        </p:txBody>
      </p:sp>
      <p:pic>
        <p:nvPicPr>
          <p:cNvPr id="2050" name="Picture 2" descr="arcadenoe.jpg (425×38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083" y="2996952"/>
            <a:ext cx="4048125" cy="3667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10.jpg (824×637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246" y="-103185"/>
            <a:ext cx="9184246" cy="7099958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4355976" y="2132856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 smtClean="0"/>
              <a:t>Isaías 54.9</a:t>
            </a:r>
          </a:p>
          <a:p>
            <a:r>
              <a:rPr lang="pt-PT" sz="3600" dirty="0" smtClean="0"/>
              <a:t>Mateus 24.36-39 </a:t>
            </a:r>
          </a:p>
          <a:p>
            <a:r>
              <a:rPr lang="pt-PT" sz="3600" dirty="0" smtClean="0"/>
              <a:t>2 Pedro 2.5</a:t>
            </a:r>
          </a:p>
          <a:p>
            <a:r>
              <a:rPr lang="pt-PT" sz="3600" dirty="0" smtClean="0"/>
              <a:t>Hebreus 11.7</a:t>
            </a:r>
            <a:endParaRPr lang="pt-PT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0"/>
            <a:ext cx="7909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dirty="0" smtClean="0"/>
              <a:t>Em outras partes da Bíblia, há comentários sobre o dilúvio e sobre Noé</a:t>
            </a:r>
            <a:endParaRPr lang="pt-PT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dirty="0" smtClean="0"/>
              <a:t>Procure, em Gênesis capítulo 8, a resposta e o versículo que fala </a:t>
            </a:r>
            <a:r>
              <a:rPr lang="pt-PT" dirty="0" smtClean="0"/>
              <a:t>sobre: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O </a:t>
            </a:r>
            <a:r>
              <a:rPr lang="pt-PT" dirty="0" smtClean="0"/>
              <a:t>que Deus enviou para baixar as </a:t>
            </a:r>
            <a:r>
              <a:rPr lang="pt-PT" dirty="0" smtClean="0"/>
              <a:t>águas?</a:t>
            </a:r>
          </a:p>
          <a:p>
            <a:pPr>
              <a:buNone/>
            </a:pPr>
            <a:r>
              <a:rPr lang="pt-PT" dirty="0" smtClean="0"/>
              <a:t>O </a:t>
            </a:r>
            <a:r>
              <a:rPr lang="pt-PT" dirty="0" smtClean="0"/>
              <a:t>que Noé construiu após sair da </a:t>
            </a:r>
            <a:r>
              <a:rPr lang="pt-PT" dirty="0" smtClean="0"/>
              <a:t>arca?</a:t>
            </a:r>
          </a:p>
          <a:p>
            <a:pPr>
              <a:buNone/>
            </a:pPr>
            <a:r>
              <a:rPr lang="pt-PT" dirty="0" smtClean="0"/>
              <a:t>Depois do dilúvio o que aconteceu com os seres vivos que estavam na terra?</a:t>
            </a:r>
            <a:endParaRPr lang="pt-PT" dirty="0" smtClean="0"/>
          </a:p>
          <a:p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3600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PT" dirty="0" smtClean="0"/>
              <a:t>QUESTÕES: </a:t>
            </a:r>
          </a:p>
          <a:p>
            <a:pPr algn="just">
              <a:buNone/>
            </a:pPr>
            <a:endParaRPr lang="pt-PT" dirty="0" smtClean="0"/>
          </a:p>
          <a:p>
            <a:pPr algn="just">
              <a:buNone/>
            </a:pPr>
            <a:r>
              <a:rPr lang="pt-PT" dirty="0" smtClean="0"/>
              <a:t>   Existe </a:t>
            </a:r>
            <a:r>
              <a:rPr lang="pt-PT" dirty="0" smtClean="0"/>
              <a:t>semelhança entre nossa época e a época de Noé</a:t>
            </a:r>
            <a:r>
              <a:rPr lang="pt-PT" dirty="0" smtClean="0"/>
              <a:t>?</a:t>
            </a:r>
          </a:p>
          <a:p>
            <a:pPr algn="just">
              <a:buNone/>
            </a:pPr>
            <a:endParaRPr lang="pt-PT" dirty="0" smtClean="0"/>
          </a:p>
          <a:p>
            <a:pPr algn="just">
              <a:buNone/>
            </a:pPr>
            <a:r>
              <a:rPr lang="pt-PT" dirty="0" smtClean="0"/>
              <a:t>   Qual </a:t>
            </a:r>
            <a:r>
              <a:rPr lang="pt-PT" dirty="0" smtClean="0"/>
              <a:t>a arca de salvação para nossos dias?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rco-iris.jpg (300×30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341952" cy="688538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683568" y="2636912"/>
            <a:ext cx="7920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O sinal da aliança de Deus com </a:t>
            </a:r>
            <a:r>
              <a:rPr lang="pt-PT" sz="2800" dirty="0" smtClean="0"/>
              <a:t>Noé (</a:t>
            </a:r>
            <a:r>
              <a:rPr lang="pt-PT" sz="2800" dirty="0" err="1" smtClean="0"/>
              <a:t>Gn</a:t>
            </a:r>
            <a:r>
              <a:rPr lang="pt-PT" sz="2800" dirty="0" smtClean="0"/>
              <a:t> 9.12-17)</a:t>
            </a:r>
            <a:endParaRPr lang="pt-PT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185</TotalTime>
  <Words>325</Words>
  <Application>Microsoft Office PowerPoint</Application>
  <PresentationFormat>Apresentação no Ecrã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Tema do Office</vt:lpstr>
      <vt:lpstr>NOÉ E O DILÚVIO </vt:lpstr>
      <vt:lpstr>Noé e o dilúvio  Gênesis - Capítulos 6 a 8 </vt:lpstr>
      <vt:lpstr>Diapositivo 3</vt:lpstr>
      <vt:lpstr>Diapositivo 4</vt:lpstr>
      <vt:lpstr>Diapositivo 5</vt:lpstr>
      <vt:lpstr>Diapositivo 6</vt:lpstr>
      <vt:lpstr>Diapositivo 7</vt:lpstr>
      <vt:lpstr>Diapositivo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queda do homem</dc:title>
  <dc:creator>Claudia Cambraia</dc:creator>
  <cp:lastModifiedBy>Claudia Cambraia</cp:lastModifiedBy>
  <cp:revision>22</cp:revision>
  <dcterms:created xsi:type="dcterms:W3CDTF">2014-09-19T20:44:03Z</dcterms:created>
  <dcterms:modified xsi:type="dcterms:W3CDTF">2014-10-24T21:31:29Z</dcterms:modified>
</cp:coreProperties>
</file>